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4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32f14178a54c99" /><Relationship Type="http://schemas.openxmlformats.org/officeDocument/2006/relationships/extended-properties" Target="/docProps/app.xml" Id="R6a9814f2765f4cce" /><Relationship Type="http://schemas.openxmlformats.org/officeDocument/2006/relationships/officeDocument" Target="/ppt/presentation.xml" Id="R91002e77e0044b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6ac83f04f24600"/>
  </p:sldMasterIdLst>
  <p:notesMasterIdLst>
    <p:notesMasterId xmlns:r="http://schemas.openxmlformats.org/officeDocument/2006/relationships" r:id="Rb92995bfccd848c3"/>
  </p:notesMasterIdLst>
  <p:sldIdLst>
    <p:sldId xmlns:r="http://schemas.openxmlformats.org/officeDocument/2006/relationships" id="256" r:id="R6af1b4a52659479f"/>
    <p:sldId xmlns:r="http://schemas.openxmlformats.org/officeDocument/2006/relationships" id="257" r:id="R5452116d1b4947d0"/>
    <p:sldId xmlns:r="http://schemas.openxmlformats.org/officeDocument/2006/relationships" id="258" r:id="Ra169b12c09a34dcd"/>
    <p:sldId xmlns:r="http://schemas.openxmlformats.org/officeDocument/2006/relationships" id="259" r:id="R03ed9668ba4f4500"/>
    <p:sldId xmlns:r="http://schemas.openxmlformats.org/officeDocument/2006/relationships" id="260" r:id="R641bb0c5fdaf4ef0"/>
    <p:sldId xmlns:r="http://schemas.openxmlformats.org/officeDocument/2006/relationships" id="261" r:id="Rb32480185b07483e"/>
    <p:sldId xmlns:r="http://schemas.openxmlformats.org/officeDocument/2006/relationships" id="262" r:id="R6e74978827514ce4"/>
    <p:sldId xmlns:r="http://schemas.openxmlformats.org/officeDocument/2006/relationships" id="263" r:id="Rd60b22e45fb44e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d79fec7e16421a" /><Relationship Type="http://schemas.openxmlformats.org/officeDocument/2006/relationships/slideMaster" Target="/ppt/slideMasters/slideMaster1.xml" Id="Ra36ac83f04f24600" /><Relationship Type="http://schemas.openxmlformats.org/officeDocument/2006/relationships/notesMaster" Target="/ppt/notesMasters/notesMaster1.xml" Id="Rb92995bfccd848c3" /><Relationship Type="http://schemas.openxmlformats.org/officeDocument/2006/relationships/presProps" Target="/ppt/presProps.xml" Id="R0aaa42fecbc140ee" /><Relationship Type="http://schemas.openxmlformats.org/officeDocument/2006/relationships/tableStyles" Target="/ppt/tableStyles.xml" Id="R90a3a7f65d3b4f0c" /><Relationship Type="http://schemas.openxmlformats.org/officeDocument/2006/relationships/slide" Target="/ppt/slides/slide1.xml" Id="R6af1b4a52659479f" /><Relationship Type="http://schemas.openxmlformats.org/officeDocument/2006/relationships/slide" Target="/ppt/slides/slide2.xml" Id="R5452116d1b4947d0" /><Relationship Type="http://schemas.openxmlformats.org/officeDocument/2006/relationships/slide" Target="/ppt/slides/slide3.xml" Id="Ra169b12c09a34dcd" /><Relationship Type="http://schemas.openxmlformats.org/officeDocument/2006/relationships/slide" Target="/ppt/slides/slide4.xml" Id="R03ed9668ba4f4500" /><Relationship Type="http://schemas.openxmlformats.org/officeDocument/2006/relationships/slide" Target="/ppt/slides/slide5.xml" Id="R641bb0c5fdaf4ef0" /><Relationship Type="http://schemas.openxmlformats.org/officeDocument/2006/relationships/slide" Target="/ppt/slides/slide6.xml" Id="Rb32480185b07483e" /><Relationship Type="http://schemas.openxmlformats.org/officeDocument/2006/relationships/slide" Target="/ppt/slides/slide7.xml" Id="R6e74978827514ce4" /><Relationship Type="http://schemas.openxmlformats.org/officeDocument/2006/relationships/slide" Target="/ppt/slides/slide8.xml" Id="Rd60b22e45fb44e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4f617df63941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846d7164354b16" /><Relationship Type="http://schemas.openxmlformats.org/officeDocument/2006/relationships/notesMaster" Target="/ppt/notesMasters/notesMaster1.xml" Id="R4bed1496ea8b42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25e1ee9f5747f6" /><Relationship Type="http://schemas.openxmlformats.org/officeDocument/2006/relationships/notesMaster" Target="/ppt/notesMasters/notesMaster1.xml" Id="Rd06350896fc34d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9d0e9595d44c8a" /><Relationship Type="http://schemas.openxmlformats.org/officeDocument/2006/relationships/notesMaster" Target="/ppt/notesMasters/notesMaster1.xml" Id="Rcc61624b1f3b44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1dcf548e4d4b9e" /><Relationship Type="http://schemas.openxmlformats.org/officeDocument/2006/relationships/notesMaster" Target="/ppt/notesMasters/notesMaster1.xml" Id="R5c903689767c40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55a3b02a8d4b87" /><Relationship Type="http://schemas.openxmlformats.org/officeDocument/2006/relationships/notesMaster" Target="/ppt/notesMasters/notesMaster1.xml" Id="R46328b43268945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84f03d8115430b" /><Relationship Type="http://schemas.openxmlformats.org/officeDocument/2006/relationships/notesMaster" Target="/ppt/notesMasters/notesMaster1.xml" Id="R3ab55c0c45c643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7bf992968a4240" /><Relationship Type="http://schemas.openxmlformats.org/officeDocument/2006/relationships/notesMaster" Target="/ppt/notesMasters/notesMaster1.xml" Id="Rf278d85f5ab644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ebe48b4fd54f69" /><Relationship Type="http://schemas.openxmlformats.org/officeDocument/2006/relationships/notesMaster" Target="/ppt/notesMasters/notesMaster1.xml" Id="R188c05c4c85d4f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Confirm that the reporting cutoff, currency, and KPI definitions match the workbook before presenting.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What needs board attention, and which decisions cannot wait until the next review?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Are we on plan, and which assumptions make the forecast fragile?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Does open pipeline provide enough evidence for the remaining target, and which intervention closes the shortfall?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What changed since the prior cutoff, and which changes require a forecast response?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Which risks require intervention, and which data gaps prevent a reliable conclusion?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Which driver or segment explains the result, and is the cohort large enough to support that conclusion?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Commentary prompt: What will happen next, who owns it, and what evidence will prove completion?</a:t>
            </a:r>
          </a:p>
          <a:p xmlns:a="http://schemas.openxmlformats.org/drawingml/2006/main">
            <a:r>
              <a:t>Source: HubSpot management reporting starter pack workbook, fictional sample data, version 2026-09-24.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0d03b90f8149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ae13ebd7b2454a" /><Relationship Type="http://schemas.openxmlformats.org/officeDocument/2006/relationships/slideLayout" Target="/ppt/slideLayouts/slideLayout1.xml" Id="R36c1b56bca1448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c1b56bca1448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7bd4075694aa8" /><Relationship Type="http://schemas.openxmlformats.org/officeDocument/2006/relationships/notesSlide" Target="/ppt/notesSlides/notesSlide1.xml" Id="Re75eb1a002f54b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936a456b143e7" /><Relationship Type="http://schemas.openxmlformats.org/officeDocument/2006/relationships/notesSlide" Target="/ppt/notesSlides/notesSlide2.xml" Id="Rfa1d412d132940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447c4f42b431c" /><Relationship Type="http://schemas.openxmlformats.org/officeDocument/2006/relationships/chart" Target="/ppt/slides/charts/chart1.xml" Id="Rf878db1748744fb4" /><Relationship Type="http://schemas.openxmlformats.org/officeDocument/2006/relationships/notesSlide" Target="/ppt/notesSlides/notesSlide3.xml" Id="R59989ed772e54f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1a345643c4a5d" /><Relationship Type="http://schemas.openxmlformats.org/officeDocument/2006/relationships/chart" Target="/ppt/slides/charts/chart2.xml" Id="R709115ef60754472" /><Relationship Type="http://schemas.openxmlformats.org/officeDocument/2006/relationships/notesSlide" Target="/ppt/notesSlides/notesSlide4.xml" Id="Ra125adb4396240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e7069b1084028" /><Relationship Type="http://schemas.openxmlformats.org/officeDocument/2006/relationships/chart" Target="/ppt/slides/charts/chart3.xml" Id="R6751a9b2c53849af" /><Relationship Type="http://schemas.openxmlformats.org/officeDocument/2006/relationships/notesSlide" Target="/ppt/notesSlides/notesSlide5.xml" Id="R222ca7e7fce64a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40e10f3154019" /><Relationship Type="http://schemas.openxmlformats.org/officeDocument/2006/relationships/notesSlide" Target="/ppt/notesSlides/notesSlide6.xml" Id="R9f259004c86a4d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d930e46e74321" /><Relationship Type="http://schemas.openxmlformats.org/officeDocument/2006/relationships/chart" Target="/ppt/slides/charts/chart4.xml" Id="Rce925d97a8fe429e" /><Relationship Type="http://schemas.openxmlformats.org/officeDocument/2006/relationships/notesSlide" Target="/ppt/notesSlides/notesSlide7.xml" Id="R3dd051161af140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8369997fd4a33" /><Relationship Type="http://schemas.openxmlformats.org/officeDocument/2006/relationships/notesSlide" Target="/ppt/notesSlides/notesSlide8.xml" Id="R46e978fd4c40469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Current</c:v>
          </c:tx>
          <c:spPr>
            <a:solidFill xmlns:a="http://schemas.openxmlformats.org/drawingml/2006/main">
              <a:srgbClr val="246BCE"/>
            </a:solidFill>
          </c:spPr>
          <c:cat>
            <c:strRef>
              <c:f>'Chart Data'!$A$2:$A$3</c:f>
              <c:strCache>
                <c:ptCount val="2"/>
                <c:pt idx="0">
                  <c:v>Closed bookings</c:v>
                </c:pt>
                <c:pt idx="1">
                  <c:v>Forecast</c:v>
                </c:pt>
              </c:strCache>
            </c:strRef>
          </c:cat>
          <c:val>
            <c:numRef>
              <c:f>'Chart Data'!$B$2:$B$3</c:f>
              <c:numCache>
                <c:formatCode>$0"K"</c:formatCode>
                <c:ptCount val="2"/>
                <c:pt idx="0">
                  <c:v>720</c:v>
                </c:pt>
                <c:pt idx="1">
                  <c:v>1365</c:v>
                </c:pt>
              </c:numCache>
            </c:numRef>
          </c:val>
        </c:ser>
        <c:ser>
          <c:idx val="1"/>
          <c:order val="1"/>
          <c:tx>
            <c:v>Target</c:v>
          </c:tx>
          <c:spPr>
            <a:solidFill xmlns:a="http://schemas.openxmlformats.org/drawingml/2006/main">
              <a:srgbClr val="E87532"/>
            </a:solidFill>
          </c:spPr>
          <c:cat>
            <c:strRef>
              <c:f>'Chart Data'!$C$2:$C$3</c:f>
              <c:strCache>
                <c:ptCount val="2"/>
                <c:pt idx="0">
                  <c:v>Closed bookings</c:v>
                </c:pt>
                <c:pt idx="1">
                  <c:v>Forecast</c:v>
                </c:pt>
              </c:strCache>
            </c:strRef>
          </c:cat>
          <c:val>
            <c:numRef>
              <c:f>'Chart Data'!$D$2:$D$3</c:f>
              <c:numCache>
                <c:formatCode>$0"K"</c:formatCode>
                <c:ptCount val="2"/>
                <c:pt idx="0">
                  <c:v>1200</c:v>
                </c:pt>
                <c:pt idx="1">
                  <c:v>1200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11827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4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7EBE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ax val="15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7EBEF"/>
              </a:solidFill>
              <a:prstDash val="solid"/>
            </a:ln>
          </c:spPr>
        </c:majorGridlines>
        <c:numFmt formatCode="$0&quot;K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  <c:majorUnit val="300"/>
      </c:valAx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>
              <a:solidFill>
                <a:srgbClr val="111827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Amount</c:v>
          </c:tx>
          <c:spPr>
            <a:solidFill xmlns:a="http://schemas.openxmlformats.org/drawingml/2006/main">
              <a:srgbClr val="246BCE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E87532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Open pipeline</c:v>
                </c:pt>
                <c:pt idx="1">
                  <c:v>Weighted pipeline</c:v>
                </c:pt>
                <c:pt idx="2">
                  <c:v>Commit pipeline</c:v>
                </c:pt>
                <c:pt idx="3">
                  <c:v>Target gap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1355</c:v>
                </c:pt>
                <c:pt idx="1">
                  <c:v>666.7</c:v>
                </c:pt>
                <c:pt idx="2">
                  <c:v>645</c:v>
                </c:pt>
                <c:pt idx="3">
                  <c:v>480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11827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2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7EBEF"/>
              </a:solidFill>
              <a:prstDash val="solid"/>
            </a:ln>
          </c:spPr>
        </c:majorGridlines>
        <c:numFmt formatCode="$0&quot;K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Change</c:v>
          </c:tx>
          <c:spPr>
            <a:solidFill xmlns:a="http://schemas.openxmlformats.org/drawingml/2006/main">
              <a:srgbClr val="246BCE"/>
            </a:solidFill>
          </c:spPr>
          <c:invertIfNegative val="0"/>
          <c:dPt>
            <c:idx val="2"/>
            <c:invertIfNegative val="0"/>
            <c:spPr>
              <a:solidFill xmlns:a="http://schemas.openxmlformats.org/drawingml/2006/main">
                <a:srgbClr val="E87532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E87532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E87532"/>
              </a:solidFill>
            </c:spPr>
          </c:dPt>
          <c:dPt>
            <c:idx val="5"/>
            <c:invertIfNegative val="0"/>
            <c:spPr>
              <a:solidFill xmlns:a="http://schemas.openxmlformats.org/drawingml/2006/main">
                <a:srgbClr val="657586"/>
              </a:solidFill>
            </c:spPr>
          </c:dPt>
          <c:cat>
            <c:strRef>
              <c:f>'Chart Data'!$A$2:$A$7</c:f>
              <c:strCache>
                <c:ptCount val="6"/>
                <c:pt idx="0">
                  <c:v>Created</c:v>
                </c:pt>
                <c:pt idx="1">
                  <c:v>Reopened</c:v>
                </c:pt>
                <c:pt idx="2">
                  <c:v>Won</c:v>
                </c:pt>
                <c:pt idx="3">
                  <c:v>Lost</c:v>
                </c:pt>
                <c:pt idx="4">
                  <c:v>Removed</c:v>
                </c:pt>
                <c:pt idx="5">
                  <c:v>Value changes</c:v>
                </c:pt>
              </c:strCache>
            </c:strRef>
          </c:cat>
          <c:val>
            <c:numRef>
              <c:f>'Chart Data'!$B$2:$B$7</c:f>
              <c:numCache>
                <c:formatCode>$0"K";($0"K")</c:formatCode>
                <c:ptCount val="6"/>
                <c:pt idx="0">
                  <c:v>140</c:v>
                </c:pt>
                <c:pt idx="1">
                  <c:v>45</c:v>
                </c:pt>
                <c:pt idx="2">
                  <c:v>-205</c:v>
                </c:pt>
                <c:pt idx="3">
                  <c:v>-110</c:v>
                </c:pt>
                <c:pt idx="4">
                  <c:v>-25</c:v>
                </c:pt>
                <c:pt idx="5">
                  <c:v>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 b="1">
                  <a:solidFill>
                    <a:srgbClr val="111827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8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7EBEF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ax val="200"/>
          <c:min val="-25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7EBEF"/>
              </a:solidFill>
              <a:prstDash val="solid"/>
            </a:ln>
          </c:spPr>
        </c:majorGridlines>
        <c:numFmt formatCode="$0&quot;K&quot;;($0&quot;K&quot;)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  <c:majorUnit val="50"/>
      </c:valAx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Open pipeline</c:v>
          </c:tx>
          <c:spPr>
            <a:solidFill xmlns:a="http://schemas.openxmlformats.org/drawingml/2006/main">
              <a:srgbClr val="246BCE"/>
            </a:solidFill>
          </c:spPr>
          <c:cat>
            <c:strRef>
              <c:f>'Chart Data'!$A$2:$A$4</c:f>
              <c:strCache>
                <c:ptCount val="3"/>
                <c:pt idx="0">
                  <c:v>New business</c:v>
                </c:pt>
                <c:pt idx="1">
                  <c:v>Expansion</c:v>
                </c:pt>
                <c:pt idx="2">
                  <c:v>Renewal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945</c:v>
                </c:pt>
                <c:pt idx="1">
                  <c:v>240</c:v>
                </c:pt>
                <c:pt idx="2">
                  <c:v>170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11827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7EBEF"/>
              </a:solidFill>
              <a:prstDash val="solid"/>
            </a:ln>
          </c:spPr>
        </c:majorGridlines>
        <c:numFmt formatCode="$0&quot;K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09BB9-8849-4A8A-935B-5655AC14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895350"/>
            <a:ext cx="8191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HubSpot management reporting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1D6A5-7761-4B8D-83CA-D30DB03E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81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rPr>
              <a:t>Seven-slide board deck and operating template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187C9-BAC6-4BA2-AC60-59BABE25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09850"/>
            <a:ext cx="1000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B8470-8156-4347-9831-60D9F74D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EC333-9B73-48D2-B358-2667C771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99085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Refresh the workbook at a fixed cutoff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7AA04-D226-4954-9BD6-27B6FB36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528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A38AF-1702-43E9-9A97-110198AA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9570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Replace the sample tables and charts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4F2AE-FFA9-4A55-9FD9-E8DA26808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EB851-E884-4CC7-81AA-DC0A8003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00550"/>
            <a:ext cx="495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Record decisions, owners, and 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96C95C-3FC9-43E0-97FA-8F46F5D89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2194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Northstar Cloud Ltd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3334D-51E4-48F6-B779-86A7B2A0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957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rPr>
              <a:t>September 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9790D-EFB3-44A2-BDCC-00AC6B0B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DCEAF8"/>
                </a:solidFill>
                <a:latin typeface="Liberation Sans"/>
                <a:ea typeface="Liberation Sans"/>
                <a:cs typeface="Liberation Sans"/>
              </a:rPr>
              <a:t>All company, deal, and owner data is fictional.</a:t>
            </a:r>
          </a:p>
        </p:txBody>
      </p:sp>
    </p:spTree>
    <p:extLst>
      <p:ext uri="{BB962C8B-B14F-4D97-AF65-F5344CB8AC3E}">
        <p14:creationId xmlns:p14="http://schemas.microsoft.com/office/powerpoint/2010/main" val="20467746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8B67C2-BA78-4E46-9DB6-84710601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Forecast is $165K above target, with execution risk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7C017-348A-46C6-B4E9-04DCFC02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September 2026 sample management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8BEE3F-451B-475D-BC2F-FE8C6831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9D6E5-C8B8-4B50-9769-753B6EFD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424FBD-AE42-4087-A51D-0847C130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85800" y="1657350"/>
          <a:ext xmlns:a="http://schemas.openxmlformats.org/drawingml/2006/main" cx="10820400" cy="2762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00250"/>
                <a:gridCol w="3048000"/>
                <a:gridCol w="2476500"/>
                <a:gridCol w="3295650"/>
              </a:tblGrid>
              <a:tr h="5143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Current view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Risk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Decision needed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</a:tr>
              <a:tr h="7429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Revenue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$1.365M forecast vs $1.2M target</a:t>
                      </a:r>
                    </a:p>
                  </a:txBody>
                  <a:tcPr marL="91440" marR="91440" marT="45720" marB="45720">
                    <a:solidFill>
                      <a:srgbClr val="D9EDEA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Four close-date slips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Validate slipped commit deals</a:t>
                      </a:r>
                    </a:p>
                  </a:txBody>
                  <a:tcPr marL="91440" marR="91440" marT="45720" marB="45720"/>
                </a:tc>
              </a:tr>
              <a:tr h="7429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Coverage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2.8x open-pipeline coverage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Below 3.0x threshold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Name the coverage plan owner</a:t>
                      </a:r>
                    </a:p>
                  </a:txBody>
                  <a:tcPr marL="91440" marR="91440" marT="45720" marB="45720"/>
                </a:tc>
              </a:tr>
              <a:tr h="7429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Data quality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Three required-field exceptions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Forecast may change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Correct fields before sign-off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BBED15-4101-4307-8203-1E6627C7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Board request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65FCE-A607-45E7-9906-4741AFA5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00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Accept the target outlook only after Sales validates the slipped commit deals and RevOps clears the three data exceptions.</a:t>
            </a:r>
          </a:p>
        </p:txBody>
      </p:sp>
    </p:spTree>
    <p:extLst>
      <p:ext uri="{BB962C8B-B14F-4D97-AF65-F5344CB8AC3E}">
        <p14:creationId xmlns:p14="http://schemas.microsoft.com/office/powerpoint/2010/main" val="17768177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C4070-41BF-4FE3-AD75-65C4FFE0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Revenue vs target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A9AC0-9B84-45FC-80F8-3E9CB86A4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Closed bookings and forecast compared with the annual target, USD thousands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E901B-F2CA-43E2-89FD-7580D120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45FA7-65B1-466B-AAC6-9EBC1AC16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4A071-78F9-4E44-80BC-1DA99611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66675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878db1748744fb4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8E6AB9-C7CD-4621-8B24-764478D2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000250"/>
            <a:ext cx="2762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rPr>
              <a:t>$165K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5B2E0-18F7-4F20-929D-37E83DA3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098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forecast above target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1AB6C-4BC2-4C8D-83C7-F91A669D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33750"/>
            <a:ext cx="276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60%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5BE809-898C-47E8-9C12-CC62E94C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86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target already closed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CDD89C-5A41-49AF-86F7-9F4775D9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7053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Definition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80CD95-C02F-449C-A722-E64F1009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2920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This sample uses closed-won deal amount as a bookings proxy. It does not represent recognized revenue.</a:t>
            </a:r>
          </a:p>
        </p:txBody>
      </p:sp>
    </p:spTree>
    <p:extLst>
      <p:ext uri="{BB962C8B-B14F-4D97-AF65-F5344CB8AC3E}">
        <p14:creationId xmlns:p14="http://schemas.microsoft.com/office/powerpoint/2010/main" val="9581146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53CA9-BFA8-4E56-A1A1-A1C3C6B4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Forecast and target 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F7373-68E9-4AFF-9360-CAE83C5B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Open-pipeline values compared with the $480K remaining target gap, USD thousands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D41E4-5006-471D-8B24-C3A44FB6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BF853-FD9F-45A4-A571-098D9AC7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AEAF5-3741-4924-9259-3814B639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685800" y="1666875"/>
          <a:ext xmlns:a="http://schemas.openxmlformats.org/drawingml/2006/main" cx="7239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09115ef60754472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241F7-75A5-4AA7-BB00-6CAE5C87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95500"/>
            <a:ext cx="209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rPr>
              <a:t>2.8x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D0D3E5-6849-4C3F-B93B-8ADB4B7C8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003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coverage vs 3.0x threshold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613728-1435-479B-832E-710B86E7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590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B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52CDE6-91AB-4A9D-8870-1490C13E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019550"/>
            <a:ext cx="295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Coverage remains below the configured threshold even though the current forecast is above target.</a:t>
            </a:r>
          </a:p>
        </p:txBody>
      </p:sp>
    </p:spTree>
    <p:extLst>
      <p:ext uri="{BB962C8B-B14F-4D97-AF65-F5344CB8AC3E}">
        <p14:creationId xmlns:p14="http://schemas.microsoft.com/office/powerpoint/2010/main" val="2053267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878CA-8684-4928-8E7E-C67B4042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Week-over-week pipeline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18118A-1199-44F7-ABC7-3CA50BB6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Opening pipeline reconciles exactly to the current $1.355M balance, USD thousands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164D8A-9ECD-487F-8BDB-D2CD1DCC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419A95-B126-452D-AA0C-49581DCF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81328-E60C-4D05-BE10-DC1FF7C9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85800" y="1695450"/>
          <a:ext xmlns:a="http://schemas.openxmlformats.org/drawingml/2006/main" cx="7429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751a9b2c53849af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3555C-7F82-497E-BADF-7D83FBB2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859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$1.510M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38BF3-EBFC-4A6A-9B13-F5DB2FE9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003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opening pipeline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B3CCF-1954-4886-8A43-214DB810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432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E87532"/>
                </a:solidFill>
                <a:latin typeface="Liberation Sans"/>
                <a:ea typeface="Liberation Sans"/>
                <a:cs typeface="Liberation Sans"/>
              </a:rPr>
              <a:t>($155K)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7C333-5504-41EC-A8E9-FC282D23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576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net change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B3BD6-CCBF-4050-8A12-F0076386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4005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rPr>
              <a:t>$1.355M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5191A-F57C-454C-BEF5-34330B1D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9149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closing pipeline</a:t>
            </a:r>
          </a:p>
        </p:txBody>
      </p:sp>
    </p:spTree>
    <p:extLst>
      <p:ext uri="{BB962C8B-B14F-4D97-AF65-F5344CB8AC3E}">
        <p14:creationId xmlns:p14="http://schemas.microsoft.com/office/powerpoint/2010/main" val="13280061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EBFA2-DC12-473C-A141-FA464701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Pipeline health exceptions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74D45-C6B6-40C7-BFCA-CE5E3057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The sample contains deliberate exceptions so teams can test the review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57DE11-590B-4BC9-9A87-D0BFBFDB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501B0-2386-4880-A547-513C1C0B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707D7-26A8-4659-A333-F863B850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85800" y="1657350"/>
          <a:ext xmlns:a="http://schemas.openxmlformats.org/drawingml/2006/main" cx="10820400" cy="35052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38500"/>
                <a:gridCol w="1524000"/>
                <a:gridCol w="6057900"/>
              </a:tblGrid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Check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Issues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Required response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 recent activity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Record a next action or remove the deal</a:t>
                      </a:r>
                    </a:p>
                  </a:txBody>
                  <a:tcPr marL="91440" marR="91440" marT="45720" marB="45720"/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Excessive deal age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Requalify the deal</a:t>
                      </a:r>
                    </a:p>
                  </a:txBody>
                  <a:tcPr marL="91440" marR="91440" marT="45720" marB="45720"/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Close-date slip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Explain forecast impact</a:t>
                      </a:r>
                    </a:p>
                  </a:txBody>
                  <a:tcPr marL="91440" marR="91440" marT="45720" marB="45720"/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Missing core field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Correct owner, amount, or close date</a:t>
                      </a:r>
                    </a:p>
                  </a:txBody>
                  <a:tcPr marL="91440" marR="91440" marT="45720" marB="45720"/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Stage regression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4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Document a recovery action</a:t>
                      </a:r>
                    </a:p>
                  </a:txBody>
                  <a:tcPr marL="91440" marR="91440" marT="45720" marB="45720"/>
                </a:tc>
              </a:tr>
              <a:tr h="50074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Stage-age breach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Not testable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Add stage-entry history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E684C2-0871-498E-B438-2D7980E7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Review rule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7B47FC-3BCB-48EE-8754-3CDA5D31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1020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A failed check prompts investigation. It does not automatically remove a deal from forecast.</a:t>
            </a:r>
          </a:p>
        </p:txBody>
      </p:sp>
    </p:spTree>
    <p:extLst>
      <p:ext uri="{BB962C8B-B14F-4D97-AF65-F5344CB8AC3E}">
        <p14:creationId xmlns:p14="http://schemas.microsoft.com/office/powerpoint/2010/main" val="18702500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8AF659-0F31-4362-A21E-21318759D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Revenue drivers and open pipeline mix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41B66-18B7-4302-A3F1-B0D6B020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Current sample snapshot, USD thousands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FFA336-C38C-4BF6-8F78-CA8E84D7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0B94FB-8175-460C-9B34-7E8A451B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C0CDA-43F0-4AF8-B4B1-B00EB336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619125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e925d97a8fe429e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A3C1C-5038-40DA-8475-0B0EF90A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812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66.7%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6FD47E-D2F8-4C7F-A401-C3CAA506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336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snapshot win rate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73E42-538C-4570-96F1-6ACD1C0A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2766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147D74"/>
                </a:solidFill>
                <a:latin typeface="Liberation Sans"/>
                <a:ea typeface="Liberation Sans"/>
                <a:cs typeface="Liberation Sans"/>
              </a:rPr>
              <a:t>$102.5K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F61C0-8F92-47A0-88C0-74992D3F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290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average won deal size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CAE80-4EA0-45E5-867E-DAA159C1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6291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Cohort caveat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071C58-0291-4773-870C-5ADDC0A5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991100"/>
            <a:ext cx="3390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Two wins and one loss make this win-rate sample too small for trend conclusions.</a:t>
            </a:r>
          </a:p>
        </p:txBody>
      </p:sp>
    </p:spTree>
    <p:extLst>
      <p:ext uri="{BB962C8B-B14F-4D97-AF65-F5344CB8AC3E}">
        <p14:creationId xmlns:p14="http://schemas.microsoft.com/office/powerpoint/2010/main" val="17721010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D3714D-F0BA-4D0C-815B-9BCD8886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Decisions and actions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CE878-00E1-4B5A-B535-A5240FB1B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Every action requires an owner, due date, and evidence for the next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78E73-2B21-40CF-A15F-23320C60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14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9448A7-8893-4FF5-BE08-2A48D2E1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2A6DC-8E12-4053-B8B1-5A5B9031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50" b="0">
                <a:solidFill>
                  <a:srgbClr val="657586"/>
                </a:solidFill>
                <a:latin typeface="Liberation Sans"/>
                <a:ea typeface="Liberation Sans"/>
                <a:cs typeface="Liberation Sans"/>
              </a:rPr>
              <a:t>Fictional sample data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85800" y="1657350"/>
          <a:ext xmlns:a="http://schemas.openxmlformats.org/drawingml/2006/main" cx="10820400" cy="3143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38500"/>
                <a:gridCol w="2000250"/>
                <a:gridCol w="1143000"/>
                <a:gridCol w="3143250"/>
                <a:gridCol w="1295400"/>
              </a:tblGrid>
              <a:tr h="6286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Decision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Due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Evidence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Status</a:t>
                      </a:r>
                    </a:p>
                  </a:txBody>
                  <a:tcPr marL="91440" marR="91440" marT="45720" marB="45720">
                    <a:solidFill>
                      <a:srgbClr val="17324D"/>
                    </a:solidFill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Validate slipped commit deals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Sales Director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24 Sep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Mutual action plans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Requalify stale opportunities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Sales Managers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25 Sep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Deal notes and next activities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Resolve missing deal fields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RevOps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23 Sep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Updated export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Approve the coverage plan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Revenue leadership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28 Sep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Created-pipeline target and owner</a:t>
                      </a:r>
                    </a:p>
                  </a:txBody>
                  <a:tcPr marL="91440" marR="91440" marT="45720" marB="45720"/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275" b="0">
                          <a:solidFill>
                            <a:srgbClr val="111827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</a:t>
                      </a:r>
                    </a:p>
                  </a:txBody>
                  <a:tcPr marL="91440" marR="91440" marT="45720" marB="45720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20911-E0F5-4017-94A5-31740771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 b="1">
                <a:solidFill>
                  <a:srgbClr val="17324D"/>
                </a:solidFill>
                <a:latin typeface="Liberation Sans"/>
                <a:ea typeface="Liberation Sans"/>
                <a:cs typeface="Liberation Sans"/>
              </a:rPr>
              <a:t>Next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D12F1-0F97-440D-A5B3-13764457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28 September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2B68A-582F-4068-B61E-423E490F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391150"/>
            <a:ext cx="657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111827"/>
                </a:solidFill>
                <a:latin typeface="Liberation Sans"/>
                <a:ea typeface="Liberation Sans"/>
                <a:cs typeface="Liberation Sans"/>
              </a:rPr>
              <a:t>Close an action only when the named evidence is available in the workbook or CRM.</a:t>
            </a:r>
          </a:p>
        </p:txBody>
      </p:sp>
    </p:spTree>
    <p:extLst>
      <p:ext uri="{BB962C8B-B14F-4D97-AF65-F5344CB8AC3E}">
        <p14:creationId xmlns:p14="http://schemas.microsoft.com/office/powerpoint/2010/main" val="19901705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2026-09-24T11:47:32.2960000Z</dcterms:created>
  <dcterms:modified xsi:type="dcterms:W3CDTF">2026-09-24T11:47:32.2960000Z</dcterms:modified>
</coreProperties>
</file>